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70" r:id="rId5"/>
    <p:sldId id="268" r:id="rId6"/>
    <p:sldId id="271" r:id="rId7"/>
    <p:sldId id="258" r:id="rId8"/>
    <p:sldId id="259" r:id="rId9"/>
    <p:sldId id="260" r:id="rId10"/>
    <p:sldId id="265" r:id="rId11"/>
    <p:sldId id="261" r:id="rId12"/>
    <p:sldId id="262" r:id="rId13"/>
    <p:sldId id="269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Christina Perkins" initials="" lastIdx="2" clrIdx="0"/>
  <p:cmAuthor id="1" name="kc Perkins" initials="kP" lastIdx="4" clrIdx="1">
    <p:extLst>
      <p:ext uri="{19B8F6BF-5375-455C-9EA6-DF929625EA0E}">
        <p15:presenceInfo xmlns:p15="http://schemas.microsoft.com/office/powerpoint/2012/main" userId="3f4f5bacf9d4bdcc" providerId="Windows Live"/>
      </p:ext>
    </p:extLst>
  </p:cmAuthor>
  <p:cmAuthor id="2" name="Perkins, Karen Christina - (kperkins2)" initials="PKC-(" lastIdx="3" clrIdx="2">
    <p:extLst>
      <p:ext uri="{19B8F6BF-5375-455C-9EA6-DF929625EA0E}">
        <p15:presenceInfo xmlns:p15="http://schemas.microsoft.com/office/powerpoint/2012/main" userId="Perkins, Karen Christina - (kperkins2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1T21:22:04.753" idx="2">
    <p:pos x="10" y="10"/>
    <p:text>Should I add an example of a raster to show the audience why and how the image classifcation works?</p:text>
    <p:extLst>
      <p:ext uri="{C676402C-5697-4E1C-873F-D02D1690AC5C}">
        <p15:threadingInfo xmlns:p15="http://schemas.microsoft.com/office/powerpoint/2012/main" timeZoneBias="420"/>
      </p:ext>
    </p:extLst>
  </p:cm>
  <p:cm authorId="2" dt="2021-04-01T21:23:03.799" idx="3">
    <p:pos x="10" y="106"/>
    <p:text>something like this: https://en.wikipedia.org/wiki/Raster_graphics#/media/File:The_use_of_a_raster_data_structure_to_summarize_a_point_pattern.gif</p:text>
    <p:extLst>
      <p:ext uri="{C676402C-5697-4E1C-873F-D02D1690AC5C}">
        <p15:threadingInfo xmlns:p15="http://schemas.microsoft.com/office/powerpoint/2012/main" timeZoneBias="420">
          <p15:parentCm authorId="2" idx="2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9D27AB-FDB8-40FF-A4A0-CF87EC8341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3BF14-49D2-4D25-97C0-70DD0E648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FB93-5562-4F28-B13F-2EE1A087E9C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CAD15-8443-4809-A1B6-5FEFF5795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3278-651B-484B-B7FC-2FE3B711A1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03DB4-2983-4A95-A97A-7DDE7D10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7afc3fb5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7afc3fb5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7afc3fb5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7afc3fb5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afc3fb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afc3fb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afc3fb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afc3fb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76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afc3fb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afc3fb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13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afc3fb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afc3fb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3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afc3fb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afc3fb5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7afc3fb5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7afc3fb5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 into 2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Flow chart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R="0" algn="l" rtl="0"/>
            <a:r>
              <a:rPr lang="en-US" sz="2400" b="0" i="0" u="none" strike="noStrike" baseline="30000" dirty="0">
                <a:solidFill>
                  <a:srgbClr val="000000"/>
                </a:solidFill>
                <a:latin typeface="MinionPro-Regular"/>
              </a:rPr>
              <a:t>Image collection:</a:t>
            </a:r>
          </a:p>
          <a:p>
            <a:pPr marR="0" algn="l" rtl="0"/>
            <a:r>
              <a:rPr lang="en-US" sz="2400" b="0" i="0" u="none" strike="noStrike" baseline="30000" dirty="0">
                <a:solidFill>
                  <a:srgbClr val="000000"/>
                </a:solidFill>
                <a:latin typeface="MinionPro-Regular"/>
              </a:rPr>
              <a:t>orthographic imagery </a:t>
            </a:r>
          </a:p>
          <a:p>
            <a:pPr marR="0" lvl="1" algn="l" rtl="0"/>
            <a:r>
              <a:rPr lang="en-US" sz="2400" b="0" i="0" u="none" strike="noStrike" baseline="30000" dirty="0">
                <a:solidFill>
                  <a:srgbClr val="000000"/>
                </a:solidFill>
                <a:latin typeface="MinionPro-Regular"/>
              </a:rPr>
              <a:t>Pima Association of Government</a:t>
            </a:r>
          </a:p>
          <a:p>
            <a:pPr marR="0" lvl="1" algn="l" rtl="0"/>
            <a:r>
              <a:rPr lang="en-US" sz="2400" b="0" i="0" u="none" strike="noStrike" baseline="30000" dirty="0">
                <a:solidFill>
                  <a:srgbClr val="000000"/>
                </a:solidFill>
                <a:latin typeface="MinionPro-Regular"/>
              </a:rPr>
              <a:t>three-year increments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7afc3fb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7afc3fb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7afc3fb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7afc3fb5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Assume its good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it matters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EFB8-C573-4385-8F88-68CC5EF9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17F76-D27C-4DD3-B09E-D6D581742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5025-21F5-4B48-B2C2-BF9383BD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982F4-0444-4F35-A190-0C55DBC5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4E5F-E66E-4C7D-A063-1BF87970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177D4A8-0681-4484-BF15-E23A8B642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413"/>
          <a:stretch/>
        </p:blipFill>
        <p:spPr>
          <a:xfrm>
            <a:off x="4180609" y="4485618"/>
            <a:ext cx="685800" cy="58936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3D7A0C0-B743-4389-9D20-A8A4DD0C39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9709" y="4384034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55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FFAD-5734-428C-A08C-532F97CC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E6696-269C-46D9-B7A6-988826DC3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CE40F-BE15-4E8C-BB29-BCEC774B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22DF-1F33-4569-9332-B37303A4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1828F-4BE7-483B-827E-5655BF0E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007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21260-EDF4-4B01-B9B1-EB1280706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11E1-AA90-481B-A2A0-DC32F3FE4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7AE3-D2DA-4364-B071-33BCAED3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97BA-E9BB-4BB0-B7AC-19FEDDF3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B18FA-8A13-450F-8791-96ED2D5B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6188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74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532C-251B-4DED-9EE9-931E584D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F886-38A7-4922-AD68-CDEE6CE15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002E-9844-4E8C-8B1D-891BEAEF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DB4B-6AF9-47B4-93B6-C3ACA7AB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2E34-CC50-4261-BEDA-9B5C962C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91998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FDB3-B595-4B26-AD13-2809B248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AA5A-698B-4998-B8B6-31B2CE0AF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B897-92E0-49B7-9CBA-8C24189E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A4AD7-0253-4881-A9E5-4D3B49E9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D09AA-7386-45C4-A1E2-48F63AF4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90997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4D91-131C-4F5A-A890-4640AD85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61242-D562-42DF-BFBD-283DBA345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C8CD6-B440-424E-A21C-D8A11AB53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5E093-2D39-41C7-B49B-F38D85E4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CCF15-E42A-4F01-9730-A623865F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51C53-6ADE-4AFE-BA06-85825390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07004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6F641-3C78-453C-BE28-6AA0188D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27ABD-378C-4A53-955A-9925CC209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B6A2D-504E-408D-A20E-CCADE186A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E75BB-F7DD-4A1C-ADD7-65C0D70D1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8E883-ACD5-4BB2-B2F9-D6D9A52EF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35A21-2406-4464-B70C-42C94E0E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E930E-12DC-4E11-98A0-635B8A52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70365-DA7A-47EB-B4A1-8A6B4207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62916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0A0C-A466-4E8D-8531-27DD5B72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FE1AA-7F99-46F2-9658-BB9C65FC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95642-8C39-44E0-B4D4-A51889EB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DC0FC-B167-41BF-9977-8A12CD4F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6964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0B235-77E6-4C1F-A482-E375A7DF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1424-9805-45A3-AF1D-58352016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A4748-BB11-4A5F-8D17-13D34FB4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932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8A87-1887-4008-A331-BFA3DAE8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27422-3EC7-4B6C-98A7-1615BEF9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B30E7-1850-4285-BA31-68D9084A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36AC9-7738-4E49-AE9B-684DB192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FD21C-C1DE-4617-9DF3-D2EED2BB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5BB0A-22AE-4EA6-8C9D-09DC1249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07323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66DA-A736-4447-9A03-0A7D1A13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862A9-8740-4E31-802B-3961C24D5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B4B05-C2D7-4130-AFE9-957A7865B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63022-AA90-4690-9ECA-E59FC950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48086-AD8A-4B79-B838-8A8FABC8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02E7E-C5FC-4635-9431-747C6A80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73835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00C0D-6E02-4039-A489-062DE5EF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BB99-002A-44A4-A4DE-5EE94B51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923E-4157-447A-81DD-106712B28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D93E7-0562-40BA-8DB9-FE787A3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A856A-5E41-412A-8038-314FFFA35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D0C37DB-D770-4687-83F1-E134C4B7594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8491" y="4159436"/>
            <a:ext cx="685800" cy="915545"/>
          </a:xfrm>
          <a:prstGeom prst="rect">
            <a:avLst/>
          </a:prstGeom>
        </p:spPr>
      </p:pic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502FF48-409E-4E4B-A106-F709659562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8491" y="4159436"/>
            <a:ext cx="685800" cy="9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>
                <a:latin typeface="Times New Roman"/>
                <a:ea typeface="Times New Roman"/>
                <a:cs typeface="Times New Roman"/>
                <a:sym typeface="Times New Roman"/>
              </a:rPr>
              <a:t>Using GIS to Quantify Effects of Land Cover Change on Movement Patterns of Tiger Rattlesnakes (</a:t>
            </a:r>
            <a:r>
              <a:rPr lang="en" sz="2600" b="1" i="1" dirty="0">
                <a:latin typeface="Times New Roman"/>
                <a:ea typeface="Times New Roman"/>
                <a:cs typeface="Times New Roman"/>
                <a:sym typeface="Times New Roman"/>
              </a:rPr>
              <a:t>Crotalus tigris)</a:t>
            </a:r>
            <a:r>
              <a:rPr lang="en" sz="2600" b="1" dirty="0">
                <a:latin typeface="Times New Roman"/>
                <a:ea typeface="Times New Roman"/>
                <a:cs typeface="Times New Roman"/>
                <a:sym typeface="Times New Roman"/>
              </a:rPr>
              <a:t> in an Urbanizing Environment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692" y="2496625"/>
            <a:ext cx="8520600" cy="19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000" dirty="0"/>
              <a:t>Karen Perkins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000" dirty="0"/>
              <a:t>Mentor: Matt Goode</a:t>
            </a:r>
            <a:endParaRPr lang="en" sz="135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lang="en" sz="135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350" dirty="0"/>
              <a:t>University of Arizona 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350" dirty="0"/>
              <a:t>School of Natural Resources and the Environment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35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350" dirty="0"/>
              <a:t>Arizona Space Grant Symposium</a:t>
            </a:r>
            <a:endParaRPr sz="135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350" dirty="0"/>
              <a:t>April 17th, 2021</a:t>
            </a:r>
            <a:endParaRPr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253B-9101-4349-9892-67A33BA6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3C1D8-964D-4708-A7BD-E56A43DED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9E6E2-9C2A-4D23-8157-DFE8C6A4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0"/>
            <a:ext cx="70485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E6FEE-6B06-42CA-941B-45375798C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70" t="4451" r="36880" b="4895"/>
          <a:stretch/>
        </p:blipFill>
        <p:spPr>
          <a:xfrm>
            <a:off x="502920" y="1790701"/>
            <a:ext cx="861060" cy="1554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28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directions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85750">
              <a:spcAft>
                <a:spcPts val="1200"/>
              </a:spcAft>
            </a:pPr>
            <a:r>
              <a:rPr lang="en-US" sz="2100" dirty="0"/>
              <a:t>Identify key resource areas</a:t>
            </a:r>
          </a:p>
          <a:p>
            <a:pPr lvl="1" indent="-285750">
              <a:spcAft>
                <a:spcPts val="1200"/>
              </a:spcAft>
            </a:pPr>
            <a:r>
              <a:rPr lang="en-US" dirty="0"/>
              <a:t>Compare change in home ranges with change in land cover</a:t>
            </a:r>
          </a:p>
          <a:p>
            <a:pPr indent="-285750">
              <a:spcAft>
                <a:spcPts val="1200"/>
              </a:spcAft>
            </a:pPr>
            <a:r>
              <a:rPr lang="en-US" dirty="0"/>
              <a:t>Apply process to other herpetofauna data</a:t>
            </a:r>
          </a:p>
          <a:p>
            <a:pPr indent="-285750">
              <a:spcAft>
                <a:spcPts val="1200"/>
              </a:spcAft>
            </a:pPr>
            <a:r>
              <a:rPr lang="en-US" dirty="0"/>
              <a:t>Provide insight into conservation efforts</a:t>
            </a:r>
          </a:p>
          <a:p>
            <a:pPr indent="-285750">
              <a:spcAft>
                <a:spcPts val="1200"/>
              </a:spcAft>
            </a:pPr>
            <a:r>
              <a:rPr lang="en-US" dirty="0"/>
              <a:t>Provide data for planning new urban developments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Acknowledgements</a:t>
            </a: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/>
              <a:t>Dr. Matt Goode</a:t>
            </a:r>
          </a:p>
          <a:p>
            <a:pPr marL="285750" indent="-285750">
              <a:spcAft>
                <a:spcPts val="1200"/>
              </a:spcAft>
            </a:pPr>
            <a:r>
              <a:rPr lang="en-US"/>
              <a:t>Dr. Brent Bibles</a:t>
            </a:r>
          </a:p>
          <a:p>
            <a:pPr marL="285750" indent="-285750">
              <a:spcAft>
                <a:spcPts val="1200"/>
              </a:spcAft>
            </a:pPr>
            <a:r>
              <a:rPr lang="en-US"/>
              <a:t>The Stone Canyon Club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5786-77B9-4CDC-AC27-4E9240B2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44B0C-4B84-4E46-92B9-17436030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63" y="895865"/>
            <a:ext cx="9244243" cy="36730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9C2E75-C63C-4A20-B4B5-13F5D103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9" y="240066"/>
            <a:ext cx="7944242" cy="44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3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69FE3AB-31E3-43BB-9763-723AE3BE5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68500-DD8B-458F-B60C-B4CBE35A8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Rapid development of Tucson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 Urban expansion into Sonoran Desert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Wildlife, including herpetofauna, are heavily impacted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Are all effects harmful?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Site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68500-DD8B-458F-B60C-B4CBE35A8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Stone Canyon Club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North outskirts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of Tucson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 err="1">
                <a:sym typeface="Wingdings" panose="05000000000000000000" pitchFamily="2" charset="2"/>
              </a:rPr>
              <a:t>Tortolita</a:t>
            </a:r>
            <a:r>
              <a:rPr lang="en-US" dirty="0">
                <a:sym typeface="Wingdings" panose="05000000000000000000" pitchFamily="2" charset="2"/>
              </a:rPr>
              <a:t> Mountain’s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foothills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Developing since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2000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9AD8B-33B5-4F8E-B4BC-50DB0C46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44" y="17304"/>
            <a:ext cx="6047756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0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5250E3-8357-4322-9E86-C8A18A63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1" y="859155"/>
            <a:ext cx="4306569" cy="32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747CD86-0337-4D25-B46B-CA941F8F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59155"/>
            <a:ext cx="4306569" cy="32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68500-DD8B-458F-B60C-B4CBE35A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0212" y="3389707"/>
            <a:ext cx="8520600" cy="3416400"/>
          </a:xfrm>
        </p:spPr>
        <p:txBody>
          <a:bodyPr/>
          <a:lstStyle/>
          <a:p>
            <a:pPr marL="285750" indent="-285750">
              <a:spcAft>
                <a:spcPts val="1200"/>
              </a:spcAft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B65C5-600E-4293-9677-CE9DBB6B9873}"/>
              </a:ext>
            </a:extLst>
          </p:cNvPr>
          <p:cNvSpPr txBox="1"/>
          <p:nvPr/>
        </p:nvSpPr>
        <p:spPr>
          <a:xfrm>
            <a:off x="2926081" y="859155"/>
            <a:ext cx="164592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2003</a:t>
            </a:r>
          </a:p>
          <a:p>
            <a:r>
              <a:rPr lang="en-US" dirty="0">
                <a:solidFill>
                  <a:schemeClr val="bg1"/>
                </a:solidFill>
              </a:rPr>
              <a:t>(31 homes)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F944A-33ED-4302-B3CC-194AD2EF6B3F}"/>
              </a:ext>
            </a:extLst>
          </p:cNvPr>
          <p:cNvSpPr txBox="1"/>
          <p:nvPr/>
        </p:nvSpPr>
        <p:spPr>
          <a:xfrm>
            <a:off x="7232648" y="859154"/>
            <a:ext cx="164592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</a:t>
            </a:r>
          </a:p>
          <a:p>
            <a:r>
              <a:rPr lang="en-US" dirty="0">
                <a:solidFill>
                  <a:schemeClr val="bg1"/>
                </a:solidFill>
              </a:rPr>
              <a:t>(278 homes)</a:t>
            </a:r>
          </a:p>
        </p:txBody>
      </p:sp>
    </p:spTree>
    <p:extLst>
      <p:ext uri="{BB962C8B-B14F-4D97-AF65-F5344CB8AC3E}">
        <p14:creationId xmlns:p14="http://schemas.microsoft.com/office/powerpoint/2010/main" val="7771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Site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68500-DD8B-458F-B60C-B4CBE35A8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Sparse Housing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Native Plants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Golf Course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BFAC77-BDE2-42D6-B814-82435B0E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19" y="222512"/>
            <a:ext cx="6174981" cy="46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7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3726-760B-493B-A632-5212CCA2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Subject: Tiger Rattlesnake (</a:t>
            </a:r>
            <a:r>
              <a:rPr lang="en-US" i="1" dirty="0"/>
              <a:t>Crotalus </a:t>
            </a:r>
            <a:r>
              <a:rPr lang="en-US" i="1" dirty="0" err="1"/>
              <a:t>tigris</a:t>
            </a:r>
            <a:r>
              <a:rPr lang="en-US" i="1" dirty="0"/>
              <a:t>)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5D97D-2E16-400E-A3E9-60B200BB2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BF68BA1-2FF7-4B6B-BFF8-7C1EE9548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11675" r="6443" b="31059"/>
          <a:stretch/>
        </p:blipFill>
        <p:spPr bwMode="auto">
          <a:xfrm>
            <a:off x="3977802" y="1403343"/>
            <a:ext cx="4854498" cy="24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87C1B0-071B-42FE-AB10-7B3DDF843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413235"/>
            <a:ext cx="3239429" cy="2428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4D5FF2-1DF8-48A7-8155-CA074872B1D0}"/>
              </a:ext>
            </a:extLst>
          </p:cNvPr>
          <p:cNvSpPr txBox="1"/>
          <p:nvPr/>
        </p:nvSpPr>
        <p:spPr>
          <a:xfrm>
            <a:off x="210013" y="3833794"/>
            <a:ext cx="3901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Distribution of tiger rattlesnakes</a:t>
            </a:r>
          </a:p>
          <a:p>
            <a:r>
              <a:rPr lang="en-US" sz="500" dirty="0"/>
              <a:t>By </a:t>
            </a:r>
            <a:r>
              <a:rPr lang="en-US" sz="500" dirty="0" err="1"/>
              <a:t>rbrausse</a:t>
            </a:r>
            <a:r>
              <a:rPr lang="en-US" sz="500" dirty="0"/>
              <a:t>, CC BY-SA 3.0, https://commons.wikimedia.org/w/index.php?curid=24805187</a:t>
            </a:r>
          </a:p>
        </p:txBody>
      </p:sp>
    </p:spTree>
    <p:extLst>
      <p:ext uri="{BB962C8B-B14F-4D97-AF65-F5344CB8AC3E}">
        <p14:creationId xmlns:p14="http://schemas.microsoft.com/office/powerpoint/2010/main" val="174164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Goal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dirty="0"/>
              <a:t>14 years of</a:t>
            </a:r>
            <a:br>
              <a:rPr lang="en-US" dirty="0"/>
            </a:br>
            <a:r>
              <a:rPr lang="en-US" dirty="0"/>
              <a:t> radio-telemetry data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Changes in home ranges </a:t>
            </a:r>
            <a:br>
              <a:rPr lang="en-US" dirty="0"/>
            </a:br>
            <a:r>
              <a:rPr lang="en-US" dirty="0"/>
              <a:t>in response to new houses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How do we find out what is</a:t>
            </a:r>
            <a:br>
              <a:rPr lang="en-US" dirty="0"/>
            </a:br>
            <a:r>
              <a:rPr lang="en-US" dirty="0"/>
              <a:t>causing the changes in </a:t>
            </a:r>
            <a:br>
              <a:rPr lang="en-US" dirty="0"/>
            </a:br>
            <a:r>
              <a:rPr lang="en-US" dirty="0"/>
              <a:t> the home ranges?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dirty="0"/>
              <a:t>land cover change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6D864B5-CAFA-4D64-8BF2-7C3B155DA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46"/>
          <a:stretch/>
        </p:blipFill>
        <p:spPr bwMode="auto">
          <a:xfrm>
            <a:off x="4114256" y="0"/>
            <a:ext cx="5029743" cy="47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97C61-A4AE-481C-8931-806EB16F947A}"/>
              </a:ext>
            </a:extLst>
          </p:cNvPr>
          <p:cNvSpPr txBox="1"/>
          <p:nvPr/>
        </p:nvSpPr>
        <p:spPr>
          <a:xfrm>
            <a:off x="4114256" y="4774168"/>
            <a:ext cx="502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 range of a male tiger rattlesnake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9F457-2847-4CF6-A2E5-EDE7A2DD32FC}"/>
              </a:ext>
            </a:extLst>
          </p:cNvPr>
          <p:cNvSpPr txBox="1"/>
          <p:nvPr/>
        </p:nvSpPr>
        <p:spPr>
          <a:xfrm>
            <a:off x="8263890" y="0"/>
            <a:ext cx="88011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2005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2008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indent="0" algn="l" rtl="0">
              <a:buNone/>
            </a:pPr>
            <a:endParaRPr lang="en-US" sz="2400" b="0" i="0" u="none" strike="noStrike" baseline="30000" dirty="0">
              <a:solidFill>
                <a:srgbClr val="000000"/>
              </a:solidFill>
              <a:latin typeface="MinionPro-Regular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78601E-42E3-4573-ABB3-56D7F761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67" y="932497"/>
            <a:ext cx="5619665" cy="42110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Methods</a:t>
            </a: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58A1A-3049-4CB0-B998-8BE74338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890752"/>
            <a:ext cx="8601374" cy="3770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FB929-87D9-49D0-BFF9-FDD0D9E09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6" t="4991" r="7850" b="5277"/>
          <a:stretch/>
        </p:blipFill>
        <p:spPr>
          <a:xfrm>
            <a:off x="3392666" y="224001"/>
            <a:ext cx="900374" cy="666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D77BFA-7D80-4B46-A790-5A24C8673F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66" t="8213" r="26061" b="4740"/>
          <a:stretch/>
        </p:blipFill>
        <p:spPr>
          <a:xfrm>
            <a:off x="4265340" y="448232"/>
            <a:ext cx="784860" cy="422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8A1421-0360-4787-B19C-5342E012A0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52" t="15000" r="51538"/>
          <a:stretch/>
        </p:blipFill>
        <p:spPr>
          <a:xfrm>
            <a:off x="5050200" y="433060"/>
            <a:ext cx="784860" cy="485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BFBD27-3022-4EEC-9FB9-6478DF046896}"/>
              </a:ext>
            </a:extLst>
          </p:cNvPr>
          <p:cNvSpPr/>
          <p:nvPr/>
        </p:nvSpPr>
        <p:spPr>
          <a:xfrm>
            <a:off x="3336640" y="184784"/>
            <a:ext cx="2470721" cy="705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4A3DE-3999-4469-8099-F261F9B1174F}"/>
              </a:ext>
            </a:extLst>
          </p:cNvPr>
          <p:cNvSpPr txBox="1"/>
          <p:nvPr/>
        </p:nvSpPr>
        <p:spPr>
          <a:xfrm>
            <a:off x="550127" y="1152475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C79AB4-F260-4789-921D-DAC7D9EB3CDC}"/>
              </a:ext>
            </a:extLst>
          </p:cNvPr>
          <p:cNvSpPr txBox="1"/>
          <p:nvPr/>
        </p:nvSpPr>
        <p:spPr>
          <a:xfrm>
            <a:off x="2709747" y="1171173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35DF11-BEE2-4CEC-B67A-A4CE9B25777F}"/>
              </a:ext>
            </a:extLst>
          </p:cNvPr>
          <p:cNvSpPr txBox="1"/>
          <p:nvPr/>
        </p:nvSpPr>
        <p:spPr>
          <a:xfrm>
            <a:off x="4869367" y="1171173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BF464D-5AB7-45A4-9656-6F079AF18EC9}"/>
              </a:ext>
            </a:extLst>
          </p:cNvPr>
          <p:cNvSpPr txBox="1"/>
          <p:nvPr/>
        </p:nvSpPr>
        <p:spPr>
          <a:xfrm>
            <a:off x="7028987" y="1171642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4930CD-4299-43C3-8C80-D423512F21C6}"/>
              </a:ext>
            </a:extLst>
          </p:cNvPr>
          <p:cNvSpPr txBox="1"/>
          <p:nvPr/>
        </p:nvSpPr>
        <p:spPr>
          <a:xfrm>
            <a:off x="7028987" y="3044465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EB4B07-A730-408D-8FBD-3C856CD5EF86}"/>
              </a:ext>
            </a:extLst>
          </p:cNvPr>
          <p:cNvSpPr txBox="1"/>
          <p:nvPr/>
        </p:nvSpPr>
        <p:spPr>
          <a:xfrm>
            <a:off x="4869367" y="3037500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3148B3A-92B8-4A40-9702-90A9B5553B77}"/>
              </a:ext>
            </a:extLst>
          </p:cNvPr>
          <p:cNvSpPr txBox="1"/>
          <p:nvPr/>
        </p:nvSpPr>
        <p:spPr>
          <a:xfrm>
            <a:off x="2709747" y="3037500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0AD67B-9E82-45CD-A608-CB000042A623}"/>
              </a:ext>
            </a:extLst>
          </p:cNvPr>
          <p:cNvSpPr txBox="1"/>
          <p:nvPr/>
        </p:nvSpPr>
        <p:spPr>
          <a:xfrm>
            <a:off x="550127" y="3044465"/>
            <a:ext cx="245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279</Words>
  <Application>Microsoft Office PowerPoint</Application>
  <PresentationFormat>On-screen Show (16:9)</PresentationFormat>
  <Paragraphs>69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MinionPro-Regular</vt:lpstr>
      <vt:lpstr>Times New Roman</vt:lpstr>
      <vt:lpstr>Office Theme</vt:lpstr>
      <vt:lpstr>Using GIS to Quantify Effects of Land Cover Change on Movement Patterns of Tiger Rattlesnakes (Crotalus tigris) in an Urbanizing Environment </vt:lpstr>
      <vt:lpstr>Overview</vt:lpstr>
      <vt:lpstr>Study Site</vt:lpstr>
      <vt:lpstr>PowerPoint Presentation</vt:lpstr>
      <vt:lpstr>Study Site</vt:lpstr>
      <vt:lpstr>Study Subject: Tiger Rattlesnake (Crotalus tigris) </vt:lpstr>
      <vt:lpstr>Project Goal</vt:lpstr>
      <vt:lpstr>Methods</vt:lpstr>
      <vt:lpstr>Methods</vt:lpstr>
      <vt:lpstr>Result</vt:lpstr>
      <vt:lpstr>Future directions</vt:lpstr>
      <vt:lpstr>Acknowledgements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GIS to Quantify Effects of Land Cover Change on Movement Patterns of Tiger Rattlesnakes (Crotalus tigris) in an Urbanizing Environment</dc:title>
  <dc:creator>kc Perkins</dc:creator>
  <cp:lastModifiedBy>Perkins, Karen Christina - (kperkins2)</cp:lastModifiedBy>
  <cp:revision>51</cp:revision>
  <dcterms:modified xsi:type="dcterms:W3CDTF">2021-04-03T06:53:32Z</dcterms:modified>
</cp:coreProperties>
</file>